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6" r:id="rId9"/>
    <p:sldId id="263" r:id="rId10"/>
    <p:sldId id="267" r:id="rId11"/>
    <p:sldId id="264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6CC48-DB1B-4037-B95C-2A66738FAE69}" type="datetimeFigureOut">
              <a:rPr lang="de-DE" smtClean="0"/>
              <a:pPr/>
              <a:t>08.06.2011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9436D-F43B-4F32-847C-5EBC28A79C9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436D-F43B-4F32-847C-5EBC28A79C94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A01E73-13BA-4F69-A0B7-5F8519C355AD}" type="datetimeFigureOut">
              <a:rPr lang="de-DE" smtClean="0"/>
              <a:pPr/>
              <a:t>08.06.2011</a:t>
            </a:fld>
            <a:endParaRPr lang="de-AT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855F24-7C91-4C18-B1C6-2A2449383D4D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01E73-13BA-4F69-A0B7-5F8519C355AD}" type="datetimeFigureOut">
              <a:rPr lang="de-DE" smtClean="0"/>
              <a:pPr/>
              <a:t>08.06.2011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55F24-7C91-4C18-B1C6-2A2449383D4D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01E73-13BA-4F69-A0B7-5F8519C355AD}" type="datetimeFigureOut">
              <a:rPr lang="de-DE" smtClean="0"/>
              <a:pPr/>
              <a:t>08.06.2011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55F24-7C91-4C18-B1C6-2A2449383D4D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01E73-13BA-4F69-A0B7-5F8519C355AD}" type="datetimeFigureOut">
              <a:rPr lang="de-DE" smtClean="0"/>
              <a:pPr/>
              <a:t>08.06.2011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55F24-7C91-4C18-B1C6-2A2449383D4D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01E73-13BA-4F69-A0B7-5F8519C355AD}" type="datetimeFigureOut">
              <a:rPr lang="de-DE" smtClean="0"/>
              <a:pPr/>
              <a:t>08.06.2011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55F24-7C91-4C18-B1C6-2A2449383D4D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01E73-13BA-4F69-A0B7-5F8519C355AD}" type="datetimeFigureOut">
              <a:rPr lang="de-DE" smtClean="0"/>
              <a:pPr/>
              <a:t>08.06.2011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55F24-7C91-4C18-B1C6-2A2449383D4D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01E73-13BA-4F69-A0B7-5F8519C355AD}" type="datetimeFigureOut">
              <a:rPr lang="de-DE" smtClean="0"/>
              <a:pPr/>
              <a:t>08.06.2011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55F24-7C91-4C18-B1C6-2A2449383D4D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01E73-13BA-4F69-A0B7-5F8519C355AD}" type="datetimeFigureOut">
              <a:rPr lang="de-DE" smtClean="0"/>
              <a:pPr/>
              <a:t>08.06.2011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55F24-7C91-4C18-B1C6-2A2449383D4D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A01E73-13BA-4F69-A0B7-5F8519C355AD}" type="datetimeFigureOut">
              <a:rPr lang="de-DE" smtClean="0"/>
              <a:pPr/>
              <a:t>08.06.2011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55F24-7C91-4C18-B1C6-2A2449383D4D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A01E73-13BA-4F69-A0B7-5F8519C355AD}" type="datetimeFigureOut">
              <a:rPr lang="de-DE" smtClean="0"/>
              <a:pPr/>
              <a:t>08.06.2011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55F24-7C91-4C18-B1C6-2A2449383D4D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A01E73-13BA-4F69-A0B7-5F8519C355AD}" type="datetimeFigureOut">
              <a:rPr lang="de-DE" smtClean="0"/>
              <a:pPr/>
              <a:t>08.06.2011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855F24-7C91-4C18-B1C6-2A2449383D4D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A01E73-13BA-4F69-A0B7-5F8519C355AD}" type="datetimeFigureOut">
              <a:rPr lang="de-DE" smtClean="0"/>
              <a:pPr/>
              <a:t>08.06.2011</a:t>
            </a:fld>
            <a:endParaRPr lang="de-AT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4855F24-7C91-4C18-B1C6-2A2449383D4D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642919"/>
            <a:ext cx="9144000" cy="2939444"/>
          </a:xfrm>
        </p:spPr>
        <p:txBody>
          <a:bodyPr>
            <a:noAutofit/>
          </a:bodyPr>
          <a:lstStyle/>
          <a:p>
            <a:pPr algn="ctr"/>
            <a:r>
              <a:rPr lang="en-GB" sz="3600" dirty="0" smtClean="0"/>
              <a:t>Liberalization and competition on the energy market in Czech Republic and Austria</a:t>
            </a:r>
            <a:r>
              <a:rPr lang="de-AT" sz="3600" dirty="0" smtClean="0"/>
              <a:t/>
            </a:r>
            <a:br>
              <a:rPr lang="de-AT" sz="3600" dirty="0" smtClean="0"/>
            </a:br>
            <a:endParaRPr lang="de-AT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i="1" dirty="0" smtClean="0"/>
              <a:t>How are the last price trends in Czech Republic and in Austria?</a:t>
            </a:r>
            <a:endParaRPr lang="de-AT" i="1" dirty="0"/>
          </a:p>
        </p:txBody>
      </p:sp>
      <p:sp>
        <p:nvSpPr>
          <p:cNvPr id="6" name="Textfeld 5"/>
          <p:cNvSpPr txBox="1"/>
          <p:nvPr/>
        </p:nvSpPr>
        <p:spPr>
          <a:xfrm>
            <a:off x="1071538" y="6072206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Mader Georg (Karl- </a:t>
            </a:r>
            <a:r>
              <a:rPr lang="en-GB" dirty="0" err="1" smtClean="0"/>
              <a:t>Franzens</a:t>
            </a:r>
            <a:r>
              <a:rPr lang="en-GB" dirty="0" smtClean="0"/>
              <a:t> </a:t>
            </a:r>
            <a:r>
              <a:rPr lang="en-GB" dirty="0" err="1" smtClean="0"/>
              <a:t>Universität</a:t>
            </a:r>
            <a:r>
              <a:rPr lang="en-GB" dirty="0"/>
              <a:t> </a:t>
            </a:r>
            <a:r>
              <a:rPr lang="en-GB" dirty="0" smtClean="0"/>
              <a:t>Graz)</a:t>
            </a:r>
            <a:endParaRPr lang="de-AT" dirty="0" smtClean="0"/>
          </a:p>
          <a:p>
            <a:r>
              <a:rPr lang="en-GB" dirty="0" err="1" smtClean="0"/>
              <a:t>Matoušová</a:t>
            </a:r>
            <a:r>
              <a:rPr lang="en-GB" dirty="0" smtClean="0"/>
              <a:t> </a:t>
            </a:r>
            <a:r>
              <a:rPr lang="en-GB" dirty="0" err="1" smtClean="0"/>
              <a:t>Hana</a:t>
            </a:r>
            <a:r>
              <a:rPr lang="en-GB" dirty="0" smtClean="0"/>
              <a:t> (University of Economics, Prague) </a:t>
            </a:r>
            <a:endParaRPr lang="de-A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de-AT" sz="3200" u="sng" dirty="0" err="1" smtClean="0"/>
              <a:t>Electricity</a:t>
            </a:r>
            <a:r>
              <a:rPr lang="de-AT" sz="3200" u="sng" dirty="0" smtClean="0"/>
              <a:t> Market </a:t>
            </a:r>
            <a:r>
              <a:rPr lang="de-AT" sz="3200" u="sng" dirty="0" err="1" smtClean="0"/>
              <a:t>since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the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liberalization</a:t>
            </a:r>
            <a:r>
              <a:rPr lang="de-AT" sz="3200" u="sng" dirty="0" smtClean="0"/>
              <a:t>:</a:t>
            </a:r>
            <a:endParaRPr lang="cs-CZ" sz="32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51520" y="4077072"/>
          <a:ext cx="8698515" cy="1800199"/>
        </p:xfrm>
        <a:graphic>
          <a:graphicData uri="http://schemas.openxmlformats.org/drawingml/2006/table">
            <a:tbl>
              <a:tblPr/>
              <a:tblGrid>
                <a:gridCol w="596324"/>
                <a:gridCol w="661822"/>
                <a:gridCol w="661822"/>
                <a:gridCol w="701902"/>
                <a:gridCol w="850496"/>
                <a:gridCol w="1007886"/>
                <a:gridCol w="892531"/>
                <a:gridCol w="876890"/>
                <a:gridCol w="969761"/>
                <a:gridCol w="1479081"/>
              </a:tblGrid>
              <a:tr h="1179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Year</a:t>
                      </a:r>
                      <a:endParaRPr lang="cs-CZ" sz="18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2003</a:t>
                      </a:r>
                      <a:endParaRPr lang="cs-CZ" sz="18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2004</a:t>
                      </a:r>
                      <a:endParaRPr lang="cs-CZ" sz="18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2005</a:t>
                      </a:r>
                      <a:endParaRPr lang="cs-CZ" sz="18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2006</a:t>
                      </a:r>
                      <a:endParaRPr lang="cs-CZ" sz="18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2007</a:t>
                      </a:r>
                      <a:endParaRPr lang="cs-CZ" sz="18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2008</a:t>
                      </a:r>
                      <a:endParaRPr lang="cs-CZ" sz="18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2009</a:t>
                      </a:r>
                      <a:endParaRPr lang="cs-CZ" sz="18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2010</a:t>
                      </a:r>
                      <a:endParaRPr lang="cs-CZ" sz="18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2011</a:t>
                      </a:r>
                      <a:b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cs-CZ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cs-CZ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till</a:t>
                      </a:r>
                      <a:r>
                        <a:rPr lang="cs-CZ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cs-CZ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the</a:t>
                      </a:r>
                      <a:r>
                        <a:rPr lang="cs-CZ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cs-CZ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end</a:t>
                      </a:r>
                      <a:r>
                        <a:rPr lang="cs-CZ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cs-CZ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of</a:t>
                      </a:r>
                      <a:r>
                        <a:rPr lang="cs-CZ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May)</a:t>
                      </a:r>
                      <a:endParaRPr lang="cs-CZ" sz="18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#</a:t>
                      </a:r>
                      <a:endParaRPr lang="cs-CZ" sz="18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16</a:t>
                      </a:r>
                      <a:endParaRPr lang="cs-CZ" sz="18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399</a:t>
                      </a:r>
                      <a:endParaRPr lang="cs-CZ" sz="18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3 511</a:t>
                      </a:r>
                      <a:endParaRPr lang="cs-CZ" sz="18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13 150</a:t>
                      </a:r>
                      <a:endParaRPr lang="cs-CZ" sz="18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46 016</a:t>
                      </a:r>
                      <a:endParaRPr lang="cs-CZ" sz="18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57 689</a:t>
                      </a:r>
                      <a:endParaRPr lang="cs-CZ" sz="18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96 744</a:t>
                      </a:r>
                      <a:endParaRPr lang="cs-CZ" sz="18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249 181</a:t>
                      </a:r>
                      <a:endParaRPr lang="cs-CZ" sz="18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204 142</a:t>
                      </a:r>
                      <a:endParaRPr lang="cs-CZ" sz="18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940152" y="6021288"/>
            <a:ext cx="299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Batang"/>
              </a:rPr>
              <a:t>Source: </a:t>
            </a:r>
            <a:r>
              <a:rPr kumimoji="0" lang="en-GB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Batang"/>
              </a:rPr>
              <a:t>www.ote-cr.cz</a:t>
            </a:r>
            <a:endParaRPr kumimoji="0" lang="en-GB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Inhaltsplatzhalter 1"/>
          <p:cNvSpPr>
            <a:spLocks noGrp="1"/>
          </p:cNvSpPr>
          <p:nvPr>
            <p:ph idx="1"/>
          </p:nvPr>
        </p:nvSpPr>
        <p:spPr>
          <a:xfrm>
            <a:off x="539552" y="1484784"/>
            <a:ext cx="8424936" cy="1872208"/>
          </a:xfrm>
        </p:spPr>
        <p:txBody>
          <a:bodyPr>
            <a:normAutofit/>
          </a:bodyPr>
          <a:lstStyle/>
          <a:p>
            <a:r>
              <a:rPr lang="cs-CZ" sz="2400" b="1" dirty="0" err="1" smtClean="0"/>
              <a:t>CZ</a:t>
            </a:r>
            <a:r>
              <a:rPr lang="de-AT" sz="2400" b="1" dirty="0" smtClean="0"/>
              <a:t>:</a:t>
            </a:r>
            <a:r>
              <a:rPr lang="cs-CZ" sz="2400" b="1" dirty="0" smtClean="0"/>
              <a:t> </a:t>
            </a:r>
            <a:r>
              <a:rPr lang="en-GB" sz="2400" b="1" dirty="0" smtClean="0"/>
              <a:t>Supplier changes in electricity sector in  05 –11</a:t>
            </a:r>
          </a:p>
          <a:p>
            <a:pPr>
              <a:buNone/>
            </a:pPr>
            <a:endParaRPr lang="cs-CZ" sz="2400" b="1" dirty="0" smtClean="0"/>
          </a:p>
          <a:p>
            <a:pPr lvl="1"/>
            <a:r>
              <a:rPr lang="cs-CZ" sz="2400" b="1" dirty="0" err="1" smtClean="0"/>
              <a:t>till</a:t>
            </a:r>
            <a:r>
              <a:rPr lang="cs-CZ" sz="2400" b="1" dirty="0" smtClean="0"/>
              <a:t> </a:t>
            </a:r>
            <a:r>
              <a:rPr lang="en-US" sz="2400" b="1" dirty="0" smtClean="0"/>
              <a:t>05/</a:t>
            </a:r>
            <a:r>
              <a:rPr lang="cs-CZ" sz="2400" b="1" dirty="0" smtClean="0"/>
              <a:t>2011</a:t>
            </a:r>
            <a:r>
              <a:rPr lang="en-US" sz="2400" b="1" dirty="0" smtClean="0"/>
              <a:t>		700 000 changes</a:t>
            </a:r>
          </a:p>
          <a:p>
            <a:pPr lvl="1">
              <a:buNone/>
            </a:pPr>
            <a:endParaRPr lang="en-US" sz="2400" b="1" dirty="0" smtClean="0"/>
          </a:p>
          <a:p>
            <a:endParaRPr lang="cs-CZ" b="1" dirty="0" smtClean="0"/>
          </a:p>
          <a:p>
            <a:pPr lvl="1"/>
            <a:endParaRPr lang="de-AT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u="sng" dirty="0" smtClean="0"/>
              <a:t>The </a:t>
            </a:r>
            <a:r>
              <a:rPr lang="de-AT" sz="3200" u="sng" dirty="0" err="1" smtClean="0"/>
              <a:t>composition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of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the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electricity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price</a:t>
            </a:r>
            <a:r>
              <a:rPr lang="de-AT" sz="3200" u="sng" dirty="0" smtClean="0"/>
              <a:t>:</a:t>
            </a:r>
            <a:endParaRPr lang="de-AT" sz="3200" u="sng" dirty="0"/>
          </a:p>
        </p:txBody>
      </p:sp>
      <p:pic>
        <p:nvPicPr>
          <p:cNvPr id="3074" name="Graf 1"/>
          <p:cNvPicPr>
            <a:picLocks noChangeArrowheads="1"/>
          </p:cNvPicPr>
          <p:nvPr/>
        </p:nvPicPr>
        <p:blipFill>
          <a:blip r:embed="rId2" cstate="print"/>
          <a:srcRect b="-38"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The </a:t>
            </a:r>
            <a:r>
              <a:rPr lang="de-AT" dirty="0" err="1" smtClean="0"/>
              <a:t>situation</a:t>
            </a:r>
            <a:r>
              <a:rPr lang="de-AT" dirty="0" smtClean="0"/>
              <a:t> </a:t>
            </a:r>
            <a:r>
              <a:rPr lang="de-AT" dirty="0" err="1" smtClean="0"/>
              <a:t>before</a:t>
            </a:r>
            <a:r>
              <a:rPr lang="de-AT" dirty="0" smtClean="0"/>
              <a:t> </a:t>
            </a:r>
            <a:r>
              <a:rPr lang="de-AT" dirty="0" err="1" smtClean="0"/>
              <a:t>liberalization</a:t>
            </a:r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The </a:t>
            </a:r>
            <a:r>
              <a:rPr lang="de-AT" dirty="0" err="1" smtClean="0"/>
              <a:t>reasons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market</a:t>
            </a:r>
            <a:r>
              <a:rPr lang="de-AT" dirty="0" smtClean="0"/>
              <a:t> </a:t>
            </a:r>
            <a:r>
              <a:rPr lang="de-AT" dirty="0" err="1" smtClean="0"/>
              <a:t>liberalization</a:t>
            </a:r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The </a:t>
            </a:r>
            <a:r>
              <a:rPr lang="de-AT" dirty="0" err="1" smtClean="0"/>
              <a:t>way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a </a:t>
            </a:r>
            <a:r>
              <a:rPr lang="de-AT" dirty="0" err="1" smtClean="0"/>
              <a:t>liberalized</a:t>
            </a:r>
            <a:r>
              <a:rPr lang="de-AT" dirty="0" smtClean="0"/>
              <a:t> </a:t>
            </a:r>
            <a:r>
              <a:rPr lang="de-AT" dirty="0" err="1" smtClean="0"/>
              <a:t>market</a:t>
            </a:r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  <a:p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Background </a:t>
            </a:r>
            <a:r>
              <a:rPr lang="de-AT" dirty="0" smtClean="0"/>
              <a:t>I</a:t>
            </a:r>
            <a:r>
              <a:rPr lang="de-AT" dirty="0" smtClean="0"/>
              <a:t>nformation</a:t>
            </a:r>
            <a:r>
              <a:rPr lang="de-AT" dirty="0" smtClean="0"/>
              <a:t>:</a:t>
            </a:r>
            <a:endParaRPr lang="de-A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 lnSpcReduction="10000"/>
          </a:bodyPr>
          <a:lstStyle/>
          <a:p>
            <a:r>
              <a:rPr lang="de-AT" u="sng" dirty="0" err="1" smtClean="0"/>
              <a:t>Electricity</a:t>
            </a:r>
            <a:r>
              <a:rPr lang="de-AT" u="sng" dirty="0" smtClean="0"/>
              <a:t> Market: </a:t>
            </a:r>
          </a:p>
          <a:p>
            <a:pPr>
              <a:buNone/>
            </a:pPr>
            <a:endParaRPr lang="de-AT" u="sng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December 1996: Directive 96/92/EC: target of purposing a single electricity market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First step: customers with &gt; 40 </a:t>
            </a:r>
            <a:r>
              <a:rPr lang="en-GB" dirty="0" err="1" smtClean="0"/>
              <a:t>GWh</a:t>
            </a:r>
            <a:r>
              <a:rPr lang="en-GB" dirty="0" smtClean="0"/>
              <a:t> </a:t>
            </a:r>
            <a:r>
              <a:rPr lang="en-GB" dirty="0" err="1" smtClean="0"/>
              <a:t>cons.got</a:t>
            </a:r>
            <a:r>
              <a:rPr lang="en-GB" dirty="0" smtClean="0"/>
              <a:t> access to the liberalized market. 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Three years later &gt;20 </a:t>
            </a:r>
            <a:r>
              <a:rPr lang="en-GB" dirty="0" err="1" smtClean="0"/>
              <a:t>GWh</a:t>
            </a:r>
            <a:r>
              <a:rPr lang="en-GB" dirty="0" smtClean="0"/>
              <a:t> 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three years later to &gt;9 </a:t>
            </a:r>
            <a:r>
              <a:rPr lang="en-GB" dirty="0" err="1" smtClean="0"/>
              <a:t>GWh</a:t>
            </a:r>
            <a:r>
              <a:rPr lang="en-GB" dirty="0" smtClean="0"/>
              <a:t>.</a:t>
            </a:r>
            <a:endParaRPr lang="de-AT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00108"/>
          </a:xfrm>
        </p:spPr>
        <p:txBody>
          <a:bodyPr>
            <a:normAutofit fontScale="90000"/>
          </a:bodyPr>
          <a:lstStyle/>
          <a:p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  <p:sp>
        <p:nvSpPr>
          <p:cNvPr id="4" name="Textfeld 3"/>
          <p:cNvSpPr txBox="1"/>
          <p:nvPr/>
        </p:nvSpPr>
        <p:spPr>
          <a:xfrm>
            <a:off x="500034" y="285728"/>
            <a:ext cx="80890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u="sng" dirty="0" smtClean="0"/>
              <a:t>The </a:t>
            </a:r>
            <a:r>
              <a:rPr lang="de-AT" sz="3200" u="sng" dirty="0" err="1" smtClean="0"/>
              <a:t>way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to</a:t>
            </a:r>
            <a:r>
              <a:rPr lang="de-AT" sz="3200" u="sng" dirty="0" smtClean="0"/>
              <a:t> a </a:t>
            </a:r>
            <a:r>
              <a:rPr lang="de-AT" sz="3200" u="sng" dirty="0" err="1" smtClean="0"/>
              <a:t>liberalized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market</a:t>
            </a:r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1998: Austria included this directive in the </a:t>
            </a:r>
            <a:r>
              <a:rPr lang="en-GB" dirty="0" err="1" smtClean="0"/>
              <a:t>Elektrizitaetswirtschafts</a:t>
            </a:r>
            <a:r>
              <a:rPr lang="en-GB" dirty="0" smtClean="0"/>
              <a:t>- und –</a:t>
            </a:r>
            <a:r>
              <a:rPr lang="en-GB" dirty="0" err="1" smtClean="0"/>
              <a:t>organisationsgesetz</a:t>
            </a:r>
            <a:r>
              <a:rPr lang="en-GB" dirty="0" smtClean="0"/>
              <a:t> („EIWOG 1998”) (Electricity Industry and Electricity Organisation law)</a:t>
            </a:r>
          </a:p>
          <a:p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October 2001: Total liberalization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u="sng" dirty="0" smtClean="0"/>
              <a:t>Austria:</a:t>
            </a:r>
            <a:endParaRPr lang="de-AT" sz="3200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Directive 98/30/EG: ensured transparency of prices and the transit of </a:t>
            </a:r>
            <a:r>
              <a:rPr lang="en-GB" dirty="0" smtClean="0"/>
              <a:t>gas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incorporated to the national law of the member states until 10</a:t>
            </a:r>
            <a:r>
              <a:rPr lang="en-GB" baseline="30000" dirty="0" smtClean="0"/>
              <a:t>th</a:t>
            </a:r>
            <a:r>
              <a:rPr lang="en-GB" dirty="0" smtClean="0"/>
              <a:t> of August 2000</a:t>
            </a:r>
          </a:p>
          <a:p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sz="3600" u="sng" dirty="0" smtClean="0"/>
              <a:t>Gas Market:</a:t>
            </a:r>
            <a:r>
              <a:rPr lang="de-AT" u="sng" dirty="0" smtClean="0"/>
              <a:t/>
            </a:r>
            <a:br>
              <a:rPr lang="de-AT" u="sng" dirty="0" smtClean="0"/>
            </a:br>
            <a:endParaRPr lang="de-A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/>
          <a:lstStyle/>
          <a:p>
            <a:pPr>
              <a:buNone/>
            </a:pPr>
            <a:r>
              <a:rPr lang="de-AT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AUSTRIA: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Regulated by electricity law 1938 which has been amended in 1948 for gas supply</a:t>
            </a:r>
            <a:endParaRPr lang="de-AT" u="sng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complete gas law has been regulated by the “</a:t>
            </a:r>
            <a:r>
              <a:rPr lang="en-GB" dirty="0" err="1" smtClean="0"/>
              <a:t>Gaswirtschaftsgesetz</a:t>
            </a:r>
            <a:r>
              <a:rPr lang="en-GB" dirty="0" smtClean="0"/>
              <a:t> 2000”, called GWG (in English gas economy law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Directive 98/30/EG was included in Austria in 2000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double-stage market liberalization until October 2002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First step: &gt;</a:t>
            </a:r>
            <a:r>
              <a:rPr lang="en-GB" dirty="0" err="1" smtClean="0"/>
              <a:t>25m³</a:t>
            </a:r>
            <a:r>
              <a:rPr lang="en-GB" dirty="0" smtClean="0"/>
              <a:t> gas per year</a:t>
            </a:r>
          </a:p>
          <a:p>
            <a:pPr>
              <a:buFont typeface="Wingdings" pitchFamily="2" charset="2"/>
              <a:buChar char="§"/>
            </a:pPr>
            <a:endParaRPr lang="de-AT" u="sng" dirty="0" smtClean="0"/>
          </a:p>
          <a:p>
            <a:pPr>
              <a:buFont typeface="Wingdings" pitchFamily="2" charset="2"/>
              <a:buChar char="§"/>
            </a:pPr>
            <a:endParaRPr lang="de-AT" u="sng" dirty="0" smtClean="0"/>
          </a:p>
          <a:p>
            <a:endParaRPr lang="de-AT" u="sng" dirty="0" smtClean="0"/>
          </a:p>
          <a:p>
            <a:pPr>
              <a:buFont typeface="Wingdings" pitchFamily="2" charset="2"/>
              <a:buChar char="§"/>
            </a:pPr>
            <a:endParaRPr lang="de-AT" u="sng" dirty="0" smtClean="0"/>
          </a:p>
          <a:p>
            <a:endParaRPr lang="de-A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18912"/>
          </a:xfrm>
        </p:spPr>
        <p:txBody>
          <a:bodyPr/>
          <a:lstStyle/>
          <a:p>
            <a:r>
              <a:rPr lang="de-AT" u="sng" dirty="0" smtClean="0"/>
              <a:t>A</a:t>
            </a:r>
            <a:r>
              <a:rPr lang="cs-CZ" u="sng" dirty="0" smtClean="0"/>
              <a:t>T x </a:t>
            </a:r>
            <a:r>
              <a:rPr lang="cs-CZ" u="sng" dirty="0" err="1" smtClean="0"/>
              <a:t>CZ</a:t>
            </a:r>
            <a:r>
              <a:rPr lang="de-AT" u="sng" dirty="0" smtClean="0"/>
              <a:t>:</a:t>
            </a:r>
            <a:endParaRPr lang="de-AT" u="sng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de-AT" sz="3200" u="sng" dirty="0" smtClean="0"/>
              <a:t>Gas </a:t>
            </a:r>
            <a:r>
              <a:rPr lang="de-AT" sz="3200" u="sng" dirty="0" err="1" smtClean="0"/>
              <a:t>market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since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the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liberalization</a:t>
            </a:r>
            <a:r>
              <a:rPr lang="de-AT" sz="3200" u="sng" dirty="0" smtClean="0"/>
              <a:t>:</a:t>
            </a:r>
            <a:endParaRPr lang="de-AT" sz="3200" u="sng" dirty="0"/>
          </a:p>
        </p:txBody>
      </p:sp>
      <p:pic>
        <p:nvPicPr>
          <p:cNvPr id="1027" name="Picture 3" descr="plyn austria CZ_cr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43050"/>
            <a:ext cx="9144000" cy="52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9552" y="1484784"/>
            <a:ext cx="8464454" cy="2430602"/>
          </a:xfrm>
        </p:spPr>
        <p:txBody>
          <a:bodyPr>
            <a:normAutofit/>
          </a:bodyPr>
          <a:lstStyle/>
          <a:p>
            <a:r>
              <a:rPr lang="cs-CZ" sz="2400" b="1" dirty="0" err="1" smtClean="0"/>
              <a:t>CZ</a:t>
            </a:r>
            <a:r>
              <a:rPr lang="de-AT" sz="2400" b="1" dirty="0" smtClean="0"/>
              <a:t>:</a:t>
            </a:r>
            <a:r>
              <a:rPr lang="cs-CZ" sz="2400" b="1" dirty="0" smtClean="0"/>
              <a:t> </a:t>
            </a:r>
            <a:r>
              <a:rPr lang="en-GB" sz="2400" b="1" dirty="0" smtClean="0"/>
              <a:t>Supplier changes in gas sector in 2005 – 2011</a:t>
            </a:r>
          </a:p>
          <a:p>
            <a:pPr>
              <a:buNone/>
            </a:pPr>
            <a:endParaRPr lang="cs-CZ" sz="2400" b="1" dirty="0" smtClean="0"/>
          </a:p>
          <a:p>
            <a:pPr lvl="1"/>
            <a:r>
              <a:rPr lang="cs-CZ" sz="2400" b="1" dirty="0" err="1" smtClean="0"/>
              <a:t>till</a:t>
            </a:r>
            <a:r>
              <a:rPr lang="cs-CZ" sz="2400" b="1" dirty="0" smtClean="0"/>
              <a:t> </a:t>
            </a:r>
            <a:r>
              <a:rPr lang="en-US" sz="2400" b="1" dirty="0" smtClean="0"/>
              <a:t>05/</a:t>
            </a:r>
            <a:r>
              <a:rPr lang="cs-CZ" sz="2400" b="1" dirty="0" smtClean="0"/>
              <a:t>2011</a:t>
            </a:r>
            <a:r>
              <a:rPr lang="en-US" sz="2400" b="1" dirty="0" smtClean="0"/>
              <a:t>		</a:t>
            </a:r>
            <a:r>
              <a:rPr lang="cs-CZ" sz="2400" b="1" dirty="0" smtClean="0"/>
              <a:t>7,8 </a:t>
            </a:r>
            <a:r>
              <a:rPr lang="en-US" sz="2400" b="1" dirty="0" smtClean="0"/>
              <a:t>% consumers</a:t>
            </a:r>
          </a:p>
          <a:p>
            <a:pPr lvl="1">
              <a:buNone/>
            </a:pPr>
            <a:endParaRPr lang="en-US" sz="2400" b="1" dirty="0" smtClean="0"/>
          </a:p>
          <a:p>
            <a:pPr lvl="1"/>
            <a:r>
              <a:rPr lang="en-US" sz="2400" b="1" dirty="0" smtClean="0"/>
              <a:t>01/10  - 05/11 count of suppliers 8 -&gt; 25</a:t>
            </a:r>
            <a:endParaRPr lang="cs-CZ" sz="2400" b="1" dirty="0" smtClean="0"/>
          </a:p>
          <a:p>
            <a:endParaRPr lang="cs-CZ" b="1" dirty="0" smtClean="0"/>
          </a:p>
          <a:p>
            <a:pPr lvl="1"/>
            <a:endParaRPr lang="de-AT" b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cs-CZ" sz="3200" u="sng" dirty="0" err="1" smtClean="0"/>
              <a:t>Gas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market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since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the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liberalization</a:t>
            </a:r>
            <a:r>
              <a:rPr lang="de-AT" sz="3200" u="sng" dirty="0" smtClean="0"/>
              <a:t>:</a:t>
            </a:r>
            <a:endParaRPr lang="de-AT" sz="3200" u="sng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11560" y="4653136"/>
          <a:ext cx="8208912" cy="1251653"/>
        </p:xfrm>
        <a:graphic>
          <a:graphicData uri="http://schemas.openxmlformats.org/drawingml/2006/table">
            <a:tbl>
              <a:tblPr/>
              <a:tblGrid>
                <a:gridCol w="787297"/>
                <a:gridCol w="886765"/>
                <a:gridCol w="886765"/>
                <a:gridCol w="886765"/>
                <a:gridCol w="886765"/>
                <a:gridCol w="1097899"/>
                <a:gridCol w="934623"/>
                <a:gridCol w="1842033"/>
              </a:tblGrid>
              <a:tr h="901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Year</a:t>
                      </a:r>
                      <a:endParaRPr lang="cs-CZ" sz="20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2005</a:t>
                      </a:r>
                      <a:endParaRPr lang="cs-CZ" sz="20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2006</a:t>
                      </a:r>
                      <a:endParaRPr lang="cs-CZ" sz="20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2007</a:t>
                      </a:r>
                      <a:endParaRPr lang="cs-CZ" sz="20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2008</a:t>
                      </a:r>
                      <a:endParaRPr lang="cs-CZ" sz="20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2009</a:t>
                      </a:r>
                      <a:endParaRPr lang="cs-CZ" sz="20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2010</a:t>
                      </a:r>
                      <a:endParaRPr lang="cs-CZ" sz="20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2011</a:t>
                      </a:r>
                      <a:br>
                        <a:rPr lang="cs-CZ" sz="20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cs-CZ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cs-CZ" sz="1400" b="1" dirty="0" err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till</a:t>
                      </a:r>
                      <a:r>
                        <a:rPr lang="cs-CZ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cs-CZ" sz="1400" b="1" dirty="0" err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the</a:t>
                      </a:r>
                      <a:r>
                        <a:rPr lang="cs-CZ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cs-CZ" sz="1400" b="1" dirty="0" err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end</a:t>
                      </a:r>
                      <a:r>
                        <a:rPr lang="cs-CZ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cs-CZ" sz="1400" b="1" dirty="0" err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of</a:t>
                      </a:r>
                      <a:r>
                        <a:rPr lang="cs-CZ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 May)</a:t>
                      </a:r>
                      <a:endParaRPr lang="cs-CZ" sz="20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30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#</a:t>
                      </a:r>
                      <a:endParaRPr lang="cs-CZ" sz="20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cs-CZ" sz="20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454</a:t>
                      </a:r>
                      <a:endParaRPr lang="cs-CZ" sz="20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6699</a:t>
                      </a:r>
                      <a:endParaRPr lang="cs-CZ" sz="20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596</a:t>
                      </a:r>
                      <a:endParaRPr lang="cs-CZ" sz="20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33327</a:t>
                      </a:r>
                      <a:endParaRPr lang="cs-CZ" sz="20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84424</a:t>
                      </a:r>
                      <a:endParaRPr lang="cs-CZ" sz="2000" b="1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100324</a:t>
                      </a:r>
                      <a:endParaRPr lang="cs-CZ" sz="2000" b="1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96136" y="6093296"/>
            <a:ext cx="299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Batang"/>
              </a:rPr>
              <a:t>Source: </a:t>
            </a:r>
            <a:r>
              <a:rPr kumimoji="0" lang="en-GB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Batang"/>
              </a:rPr>
              <a:t>www.ote-cr.cz</a:t>
            </a:r>
            <a:endParaRPr kumimoji="0" lang="en-GB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Autofit/>
          </a:bodyPr>
          <a:lstStyle/>
          <a:p>
            <a:r>
              <a:rPr lang="de-AT" sz="3200" u="sng" dirty="0" err="1" smtClean="0"/>
              <a:t>Electricity</a:t>
            </a:r>
            <a:r>
              <a:rPr lang="de-AT" sz="3200" u="sng" dirty="0" smtClean="0"/>
              <a:t> Market </a:t>
            </a:r>
            <a:r>
              <a:rPr lang="de-AT" sz="3200" u="sng" dirty="0" err="1" smtClean="0"/>
              <a:t>since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the</a:t>
            </a:r>
            <a:r>
              <a:rPr lang="de-AT" sz="3200" u="sng" dirty="0" smtClean="0"/>
              <a:t> </a:t>
            </a:r>
            <a:r>
              <a:rPr lang="de-AT" sz="3200" u="sng" dirty="0" err="1" smtClean="0"/>
              <a:t>liberalization</a:t>
            </a:r>
            <a:r>
              <a:rPr lang="de-AT" sz="3200" u="sng" dirty="0" smtClean="0"/>
              <a:t>:</a:t>
            </a:r>
            <a:endParaRPr lang="de-AT" sz="3200" u="sng" dirty="0"/>
          </a:p>
        </p:txBody>
      </p:sp>
      <p:pic>
        <p:nvPicPr>
          <p:cNvPr id="2052" name="Graf 2"/>
          <p:cNvPicPr>
            <a:picLocks noChangeArrowheads="1"/>
          </p:cNvPicPr>
          <p:nvPr/>
        </p:nvPicPr>
        <p:blipFill>
          <a:blip r:embed="rId2" cstate="print"/>
          <a:srcRect b="-76"/>
          <a:stretch>
            <a:fillRect/>
          </a:stretch>
        </p:blipFill>
        <p:spPr bwMode="auto">
          <a:xfrm>
            <a:off x="0" y="1142984"/>
            <a:ext cx="9144000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344</Words>
  <Application>Microsoft Office PowerPoint</Application>
  <PresentationFormat>Bildschirmpräsentation (4:3)</PresentationFormat>
  <Paragraphs>96</Paragraphs>
  <Slides>11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Deimos</vt:lpstr>
      <vt:lpstr>Liberalization and competition on the energy market in Czech Republic and Austria </vt:lpstr>
      <vt:lpstr>Background Information:</vt:lpstr>
      <vt:lpstr> </vt:lpstr>
      <vt:lpstr>Austria:</vt:lpstr>
      <vt:lpstr>Gas Market: </vt:lpstr>
      <vt:lpstr>Folie 6</vt:lpstr>
      <vt:lpstr>Gas market since the liberalization:</vt:lpstr>
      <vt:lpstr>Gas market since the liberalization:</vt:lpstr>
      <vt:lpstr>Electricity Market since the liberalization:</vt:lpstr>
      <vt:lpstr>Electricity Market since the liberalization:</vt:lpstr>
      <vt:lpstr>The composition of the electricity price: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Liberalization and competition on the energy market in Czech Republic and Austria</dc:title>
  <dc:creator>Windows-Benutzer</dc:creator>
  <cp:lastModifiedBy>Windows-Benutzer</cp:lastModifiedBy>
  <cp:revision>14</cp:revision>
  <dcterms:created xsi:type="dcterms:W3CDTF">2011-06-08T09:44:56Z</dcterms:created>
  <dcterms:modified xsi:type="dcterms:W3CDTF">2011-06-08T15:36:33Z</dcterms:modified>
</cp:coreProperties>
</file>